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87" r:id="rId4"/>
    <p:sldId id="258" r:id="rId5"/>
    <p:sldId id="259" r:id="rId6"/>
    <p:sldId id="271" r:id="rId7"/>
    <p:sldId id="260" r:id="rId8"/>
    <p:sldId id="273" r:id="rId9"/>
    <p:sldId id="272" r:id="rId10"/>
    <p:sldId id="274" r:id="rId11"/>
    <p:sldId id="261" r:id="rId12"/>
    <p:sldId id="262" r:id="rId13"/>
    <p:sldId id="263" r:id="rId14"/>
    <p:sldId id="275" r:id="rId15"/>
    <p:sldId id="276" r:id="rId16"/>
    <p:sldId id="277" r:id="rId17"/>
    <p:sldId id="279" r:id="rId18"/>
    <p:sldId id="280" r:id="rId19"/>
    <p:sldId id="281" r:id="rId20"/>
    <p:sldId id="278" r:id="rId21"/>
    <p:sldId id="264" r:id="rId22"/>
    <p:sldId id="265" r:id="rId23"/>
    <p:sldId id="266" r:id="rId24"/>
    <p:sldId id="267" r:id="rId25"/>
    <p:sldId id="268" r:id="rId26"/>
    <p:sldId id="269" r:id="rId27"/>
    <p:sldId id="270" r:id="rId28"/>
    <p:sldId id="282" r:id="rId29"/>
    <p:sldId id="283" r:id="rId30"/>
    <p:sldId id="285" r:id="rId31"/>
    <p:sldId id="284" r:id="rId32"/>
    <p:sldId id="286" r:id="rId33"/>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FECD1A-2B5E-48A4-AD43-E8004812164F}" type="datetimeFigureOut">
              <a:rPr lang="hu-HU" smtClean="0"/>
              <a:t>2021. 12. 19.</a:t>
            </a:fld>
            <a:endParaRPr lang="hu-HU"/>
          </a:p>
        </p:txBody>
      </p:sp>
      <p:sp>
        <p:nvSpPr>
          <p:cNvPr id="4" name="Diakép hely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F5D78B-0448-42DF-85E1-24F477A3FA98}" type="slidenum">
              <a:rPr lang="hu-HU" smtClean="0"/>
              <a:t>‹#›</a:t>
            </a:fld>
            <a:endParaRPr lang="hu-H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endParaRPr lang="hu-HU" dirty="0"/>
          </a:p>
        </p:txBody>
      </p:sp>
      <p:sp>
        <p:nvSpPr>
          <p:cNvPr id="4" name="Dia számának helye 3"/>
          <p:cNvSpPr>
            <a:spLocks noGrp="1"/>
          </p:cNvSpPr>
          <p:nvPr>
            <p:ph type="sldNum" sz="quarter" idx="10"/>
          </p:nvPr>
        </p:nvSpPr>
        <p:spPr/>
        <p:txBody>
          <a:bodyPr/>
          <a:lstStyle/>
          <a:p>
            <a:fld id="{6FF5D78B-0448-42DF-85E1-24F477A3FA98}" type="slidenum">
              <a:rPr lang="hu-HU" smtClean="0"/>
              <a:t>1</a:t>
            </a:fld>
            <a:endParaRPr lang="hu-H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a:t>Mintacím szerkesztése</a:t>
            </a:r>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a:t>Alcím mintájának szerkesztése</a:t>
            </a:r>
          </a:p>
        </p:txBody>
      </p:sp>
      <p:sp>
        <p:nvSpPr>
          <p:cNvPr id="4" name="Dátum helye 3"/>
          <p:cNvSpPr>
            <a:spLocks noGrp="1"/>
          </p:cNvSpPr>
          <p:nvPr>
            <p:ph type="dt" sz="half" idx="10"/>
          </p:nvPr>
        </p:nvSpPr>
        <p:spPr/>
        <p:txBody>
          <a:bodyPr/>
          <a:lstStyle/>
          <a:p>
            <a:fld id="{5BB31308-E686-433C-90E8-4E353F923033}" type="datetimeFigureOut">
              <a:rPr lang="hu-HU" smtClean="0"/>
              <a:t>2021. 12. 19.</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C3B4C1CC-4C14-4E60-AB56-F1F51B003BB9}" type="slidenum">
              <a:rPr lang="hu-HU" smtClean="0"/>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Függőleges szöveg helye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5BB31308-E686-433C-90E8-4E353F923033}" type="datetimeFigureOut">
              <a:rPr lang="hu-HU" smtClean="0"/>
              <a:t>2021. 12. 19.</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C3B4C1CC-4C14-4E60-AB56-F1F51B003BB9}" type="slidenum">
              <a:rPr lang="hu-HU" smtClean="0"/>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a:t>Mintacím szerkesztése</a:t>
            </a:r>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5BB31308-E686-433C-90E8-4E353F923033}" type="datetimeFigureOut">
              <a:rPr lang="hu-HU" smtClean="0"/>
              <a:t>2021. 12. 19.</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C3B4C1CC-4C14-4E60-AB56-F1F51B003BB9}" type="slidenum">
              <a:rPr lang="hu-HU" smtClean="0"/>
              <a:t>‹#›</a:t>
            </a:fld>
            <a:endParaRPr lang="hu-H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5BB31308-E686-433C-90E8-4E353F923033}" type="datetimeFigureOut">
              <a:rPr lang="hu-HU" smtClean="0"/>
              <a:t>2021. 12. 19.</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C3B4C1CC-4C14-4E60-AB56-F1F51B003BB9}" type="slidenum">
              <a:rPr lang="hu-HU" smtClean="0"/>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a:t>Mintacím szerkesztése</a:t>
            </a:r>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átum helye 3"/>
          <p:cNvSpPr>
            <a:spLocks noGrp="1"/>
          </p:cNvSpPr>
          <p:nvPr>
            <p:ph type="dt" sz="half" idx="10"/>
          </p:nvPr>
        </p:nvSpPr>
        <p:spPr/>
        <p:txBody>
          <a:bodyPr/>
          <a:lstStyle/>
          <a:p>
            <a:fld id="{5BB31308-E686-433C-90E8-4E353F923033}" type="datetimeFigureOut">
              <a:rPr lang="hu-HU" smtClean="0"/>
              <a:t>2021. 12. 19.</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C3B4C1CC-4C14-4E60-AB56-F1F51B003BB9}" type="slidenum">
              <a:rPr lang="hu-HU" smtClean="0"/>
              <a:t>‹#›</a:t>
            </a:fld>
            <a:endParaRPr 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Dátum helye 4"/>
          <p:cNvSpPr>
            <a:spLocks noGrp="1"/>
          </p:cNvSpPr>
          <p:nvPr>
            <p:ph type="dt" sz="half" idx="10"/>
          </p:nvPr>
        </p:nvSpPr>
        <p:spPr/>
        <p:txBody>
          <a:bodyPr/>
          <a:lstStyle/>
          <a:p>
            <a:fld id="{5BB31308-E686-433C-90E8-4E353F923033}" type="datetimeFigureOut">
              <a:rPr lang="hu-HU" smtClean="0"/>
              <a:t>2021. 12. 19.</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C3B4C1CC-4C14-4E60-AB56-F1F51B003BB9}" type="slidenum">
              <a:rPr lang="hu-HU" smtClean="0"/>
              <a:t>‹#›</a:t>
            </a:fld>
            <a:endParaRPr 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a:t>Mintacím szerkesztése</a:t>
            </a:r>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Dátum helye 6"/>
          <p:cNvSpPr>
            <a:spLocks noGrp="1"/>
          </p:cNvSpPr>
          <p:nvPr>
            <p:ph type="dt" sz="half" idx="10"/>
          </p:nvPr>
        </p:nvSpPr>
        <p:spPr/>
        <p:txBody>
          <a:bodyPr/>
          <a:lstStyle/>
          <a:p>
            <a:fld id="{5BB31308-E686-433C-90E8-4E353F923033}" type="datetimeFigureOut">
              <a:rPr lang="hu-HU" smtClean="0"/>
              <a:t>2021. 12. 19.</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C3B4C1CC-4C14-4E60-AB56-F1F51B003BB9}" type="slidenum">
              <a:rPr lang="hu-HU" smtClean="0"/>
              <a:t>‹#›</a:t>
            </a:fld>
            <a:endParaRPr 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Dátum helye 2"/>
          <p:cNvSpPr>
            <a:spLocks noGrp="1"/>
          </p:cNvSpPr>
          <p:nvPr>
            <p:ph type="dt" sz="half" idx="10"/>
          </p:nvPr>
        </p:nvSpPr>
        <p:spPr/>
        <p:txBody>
          <a:bodyPr/>
          <a:lstStyle/>
          <a:p>
            <a:fld id="{5BB31308-E686-433C-90E8-4E353F923033}" type="datetimeFigureOut">
              <a:rPr lang="hu-HU" smtClean="0"/>
              <a:t>2021. 12. 19.</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C3B4C1CC-4C14-4E60-AB56-F1F51B003BB9}" type="slidenum">
              <a:rPr lang="hu-HU" smtClean="0"/>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5BB31308-E686-433C-90E8-4E353F923033}" type="datetimeFigureOut">
              <a:rPr lang="hu-HU" smtClean="0"/>
              <a:t>2021. 12. 19.</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C3B4C1CC-4C14-4E60-AB56-F1F51B003BB9}" type="slidenum">
              <a:rPr lang="hu-HU" smtClean="0"/>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a:t>Mintacím szerkesztése</a:t>
            </a:r>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átum helye 4"/>
          <p:cNvSpPr>
            <a:spLocks noGrp="1"/>
          </p:cNvSpPr>
          <p:nvPr>
            <p:ph type="dt" sz="half" idx="10"/>
          </p:nvPr>
        </p:nvSpPr>
        <p:spPr/>
        <p:txBody>
          <a:bodyPr/>
          <a:lstStyle/>
          <a:p>
            <a:fld id="{5BB31308-E686-433C-90E8-4E353F923033}" type="datetimeFigureOut">
              <a:rPr lang="hu-HU" smtClean="0"/>
              <a:t>2021. 12. 19.</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C3B4C1CC-4C14-4E60-AB56-F1F51B003BB9}" type="slidenum">
              <a:rPr lang="hu-HU" smtClean="0"/>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a:t>Mintacím szerkesztése</a:t>
            </a:r>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átum helye 4"/>
          <p:cNvSpPr>
            <a:spLocks noGrp="1"/>
          </p:cNvSpPr>
          <p:nvPr>
            <p:ph type="dt" sz="half" idx="10"/>
          </p:nvPr>
        </p:nvSpPr>
        <p:spPr/>
        <p:txBody>
          <a:bodyPr/>
          <a:lstStyle/>
          <a:p>
            <a:fld id="{5BB31308-E686-433C-90E8-4E353F923033}" type="datetimeFigureOut">
              <a:rPr lang="hu-HU" smtClean="0"/>
              <a:t>2021. 12. 19.</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C3B4C1CC-4C14-4E60-AB56-F1F51B003BB9}" type="slidenum">
              <a:rPr lang="hu-HU" smtClean="0"/>
              <a:t>‹#›</a:t>
            </a:fld>
            <a:endParaRPr lang="hu-H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a:t>Mintacím szerkesztése</a:t>
            </a:r>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B31308-E686-433C-90E8-4E353F923033}" type="datetimeFigureOut">
              <a:rPr lang="hu-HU" smtClean="0"/>
              <a:t>2021. 12. 19.</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B4C1CC-4C14-4E60-AB56-F1F51B003BB9}" type="slidenum">
              <a:rPr lang="hu-HU" smtClean="0"/>
              <a:t>‹#›</a:t>
            </a:fld>
            <a:endParaRPr lang="hu-H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685800" y="2857496"/>
            <a:ext cx="7772400" cy="742954"/>
          </a:xfrm>
        </p:spPr>
        <p:txBody>
          <a:bodyPr>
            <a:normAutofit fontScale="90000"/>
          </a:bodyPr>
          <a:lstStyle/>
          <a:p>
            <a:r>
              <a:rPr lang="hu-HU" dirty="0"/>
              <a:t>FAZEKASBODA</a:t>
            </a:r>
          </a:p>
        </p:txBody>
      </p:sp>
      <p:sp>
        <p:nvSpPr>
          <p:cNvPr id="3" name="Alcím 2"/>
          <p:cNvSpPr>
            <a:spLocks noGrp="1"/>
          </p:cNvSpPr>
          <p:nvPr>
            <p:ph type="subTitle" idx="1"/>
          </p:nvPr>
        </p:nvSpPr>
        <p:spPr/>
        <p:txBody>
          <a:bodyPr/>
          <a:lstStyle/>
          <a:p>
            <a:r>
              <a:rPr lang="hu-HU" dirty="0"/>
              <a:t>Csapadékvíz elvezetés, és csapadékvíz okos felhasználás</a:t>
            </a:r>
          </a:p>
          <a:p>
            <a:r>
              <a:rPr lang="hu-HU" dirty="0"/>
              <a:t>2022.</a:t>
            </a:r>
          </a:p>
          <a:p>
            <a:endParaRPr lang="hu-HU" dirty="0"/>
          </a:p>
          <a:p>
            <a:endParaRPr lang="hu-HU" dirty="0"/>
          </a:p>
        </p:txBody>
      </p:sp>
      <p:pic>
        <p:nvPicPr>
          <p:cNvPr id="4" name="Kép 3" descr="Fazekasboda 1.png"/>
          <p:cNvPicPr>
            <a:picLocks noChangeAspect="1"/>
          </p:cNvPicPr>
          <p:nvPr/>
        </p:nvPicPr>
        <p:blipFill>
          <a:blip r:embed="rId3"/>
          <a:stretch>
            <a:fillRect/>
          </a:stretch>
        </p:blipFill>
        <p:spPr>
          <a:xfrm>
            <a:off x="3571868" y="285728"/>
            <a:ext cx="1885950" cy="242887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p:txBody>
          <a:bodyPr>
            <a:normAutofit fontScale="85000" lnSpcReduction="20000"/>
          </a:bodyPr>
          <a:lstStyle/>
          <a:p>
            <a:pPr algn="just">
              <a:buNone/>
            </a:pPr>
            <a:r>
              <a:rPr lang="hu-HU" dirty="0"/>
              <a:t>Tehát miért kapta a villám jelzőt a jelenség?</a:t>
            </a:r>
          </a:p>
          <a:p>
            <a:pPr algn="just"/>
            <a:r>
              <a:rPr lang="hu-HU" dirty="0"/>
              <a:t>Mert nagyon gyors a lefolyása; esetenként hirtelen-árvízként is szokták emlegetni. Éppen ezért, valamint a kis térbeli koncentrálódás miatt, nehéz </a:t>
            </a:r>
            <a:r>
              <a:rPr lang="hu-HU" dirty="0" err="1"/>
              <a:t>előrejelezni</a:t>
            </a:r>
            <a:r>
              <a:rPr lang="hu-HU" dirty="0"/>
              <a:t> a villámárvizeket. </a:t>
            </a:r>
          </a:p>
          <a:p>
            <a:pPr algn="just"/>
            <a:r>
              <a:rPr lang="hu-HU" dirty="0"/>
              <a:t>Hazánkban várhatóan intenzívebb csapadékhullásra számíthatunk, a nyári időszakban pedig a csapadék időbeli koncentrálódására is: kevesebb napon fog ugyanannyi csapadék hullani. A jövőben tehát feltételezhetően nem szívesen látott, de gyakoribb vendégeink lesznek a villámárvizek, mivel hazánk jövőbeli éghajlata kedvez a kialakulásának.</a:t>
            </a:r>
          </a:p>
          <a:p>
            <a:endParaRPr lang="hu-H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KÁRTÉTEL CSÖKKENTÉS</a:t>
            </a:r>
          </a:p>
        </p:txBody>
      </p:sp>
      <p:sp>
        <p:nvSpPr>
          <p:cNvPr id="3" name="Tartalom helye 2"/>
          <p:cNvSpPr>
            <a:spLocks noGrp="1"/>
          </p:cNvSpPr>
          <p:nvPr>
            <p:ph idx="1"/>
          </p:nvPr>
        </p:nvSpPr>
        <p:spPr/>
        <p:txBody>
          <a:bodyPr>
            <a:normAutofit fontScale="62500" lnSpcReduction="20000"/>
          </a:bodyPr>
          <a:lstStyle/>
          <a:p>
            <a:pPr>
              <a:buNone/>
            </a:pPr>
            <a:r>
              <a:rPr lang="hu-HU" b="1" dirty="0"/>
              <a:t>A villámárvizek kártételeinek csökkentési lehetőségei:</a:t>
            </a:r>
          </a:p>
          <a:p>
            <a:pPr algn="just"/>
            <a:r>
              <a:rPr lang="hu-HU" dirty="0"/>
              <a:t>A jelenlegi legnagyobb problémát a tetőkről leömlő víz jelenti, ezt orvosolhatják a zöldtetők, amelyek</a:t>
            </a:r>
            <a:r>
              <a:rPr lang="hu-HU" b="1" dirty="0"/>
              <a:t> időben késleltetik a vízelvezetést, és csökkentik a maximális lefolyási értéket </a:t>
            </a:r>
            <a:r>
              <a:rPr lang="hu-HU" dirty="0"/>
              <a:t>(költségigényes a meglévő házak átalakítása).</a:t>
            </a:r>
          </a:p>
          <a:p>
            <a:pPr algn="just"/>
            <a:r>
              <a:rPr lang="hu-HU" dirty="0"/>
              <a:t>Érdemes lenne úgynevezett esőkerteket, azaz mesterségesen vagy akár természetes módon keletkezett, mélyebben fekvő területen létrehozott kerteket kialakítani, ezek elsődleges célja ugyanis az esővíz felfogása, ideiglenes tárolása.</a:t>
            </a:r>
          </a:p>
          <a:p>
            <a:pPr algn="just"/>
            <a:r>
              <a:rPr lang="hu-HU" dirty="0"/>
              <a:t>A csapadékcsatorna rendszerhez kapcsolt kisebb tavak a fentiekhez hasonlóan szintén természet közeli megoldások, és ugyancsak segíthetik a villámárvizek kezelését, hiszen esetükben is egy időbeli eltolás, tehermentesítés következik be azáltal, hogy a tó felfogja az esőt és aztán onnan lassabban áramlik be a csatornarendszerbe a víz.</a:t>
            </a:r>
          </a:p>
          <a:p>
            <a:pPr algn="just"/>
            <a:r>
              <a:rPr lang="hu-HU" dirty="0"/>
              <a:t>Saját ingatlanjainkon is érdemes a csapadékvizet kisebb föld felett,i illetve föld alatti tartályokba felfogni, tárolni és saját házunk körül felhasználni. (locsolás, autómosás, egyéb nem ivásra történő felhasználás)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KOCKÁZATI TÉRKÉP</a:t>
            </a:r>
          </a:p>
        </p:txBody>
      </p:sp>
      <p:pic>
        <p:nvPicPr>
          <p:cNvPr id="1026" name="Picture 2" descr="C:\Users\User\Pictures\Hu_villamarviz_kockazat.jpg"/>
          <p:cNvPicPr>
            <a:picLocks noGrp="1" noChangeAspect="1" noChangeArrowheads="1"/>
          </p:cNvPicPr>
          <p:nvPr>
            <p:ph idx="1"/>
          </p:nvPr>
        </p:nvPicPr>
        <p:blipFill>
          <a:blip r:embed="rId2"/>
          <a:srcRect/>
          <a:stretch>
            <a:fillRect/>
          </a:stretch>
        </p:blipFill>
        <p:spPr bwMode="auto">
          <a:xfrm>
            <a:off x="1520752" y="1600200"/>
            <a:ext cx="6102496" cy="4525963"/>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A VILLÁMÁRVIZEK HATÁSAI</a:t>
            </a:r>
          </a:p>
        </p:txBody>
      </p:sp>
      <p:sp>
        <p:nvSpPr>
          <p:cNvPr id="3" name="Tartalom helye 2"/>
          <p:cNvSpPr>
            <a:spLocks noGrp="1"/>
          </p:cNvSpPr>
          <p:nvPr>
            <p:ph idx="1"/>
          </p:nvPr>
        </p:nvSpPr>
        <p:spPr/>
        <p:txBody>
          <a:bodyPr>
            <a:normAutofit fontScale="85000" lnSpcReduction="20000"/>
          </a:bodyPr>
          <a:lstStyle/>
          <a:p>
            <a:pPr>
              <a:buNone/>
            </a:pPr>
            <a:r>
              <a:rPr lang="hu-HU" b="1" dirty="0"/>
              <a:t>A vizek pusztító hatásainak formái:</a:t>
            </a:r>
          </a:p>
          <a:p>
            <a:pPr algn="just"/>
            <a:r>
              <a:rPr lang="hu-HU" dirty="0"/>
              <a:t> A víz, mint csapadék ugyan jelentős befolyással bír a felszínre, amikor például lemossa a hegyoldali felső rétegeket, azonban mint folyó hatalmas mérvű felszínformálásra képes. </a:t>
            </a:r>
          </a:p>
          <a:p>
            <a:pPr algn="just"/>
            <a:r>
              <a:rPr lang="hu-HU" dirty="0"/>
              <a:t>Folyamatos bevágódásával és hordalékszállításával mélyíti V alakú medrét, hegységekben szorosokat, teraszokat hoz létre.</a:t>
            </a:r>
          </a:p>
          <a:p>
            <a:pPr algn="just"/>
            <a:r>
              <a:rPr lang="hu-HU" dirty="0"/>
              <a:t>Alföldeken a szállított hordalékot lerakva széles lapos völgyeket, zátonyokat, szigeteket alkot. A folyó egyszerre épít és rombol, a kanyarulat belső ívét építi, a külsőt pedig rombolja.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p:txBody>
          <a:bodyPr>
            <a:normAutofit fontScale="77500" lnSpcReduction="20000"/>
          </a:bodyPr>
          <a:lstStyle/>
          <a:p>
            <a:pPr>
              <a:buNone/>
            </a:pPr>
            <a:r>
              <a:rPr lang="hu-HU" b="1" dirty="0" err="1"/>
              <a:t>Árvizi</a:t>
            </a:r>
            <a:r>
              <a:rPr lang="hu-HU" b="1" dirty="0"/>
              <a:t> </a:t>
            </a:r>
            <a:r>
              <a:rPr lang="hu-HU" b="1" dirty="0" err="1"/>
              <a:t>veszélyezetetés</a:t>
            </a:r>
            <a:r>
              <a:rPr lang="hu-HU" b="1" dirty="0"/>
              <a:t> esetén az alábbi hatásaival kell számolnunk:</a:t>
            </a:r>
          </a:p>
          <a:p>
            <a:pPr algn="just"/>
            <a:r>
              <a:rPr lang="hu-HU" dirty="0"/>
              <a:t>a) Hidromechanikai hatás:</a:t>
            </a:r>
          </a:p>
          <a:p>
            <a:pPr algn="just">
              <a:buNone/>
            </a:pPr>
            <a:r>
              <a:rPr lang="hu-HU" dirty="0"/>
              <a:t>	A víz áramlásából adódó mechanikai munka révén jön létre. Az áramló víz, nyomást gyakorol az útjában lévő tárgyakra. A nagy sebességgel mozgó, nagy tömegű víz, képes kisebb-nagyobb tárgyakat, embereket és állatokat magával sodorni, illetve megrongálni vagy elpusztítani az áramlását, szabad lefolyását akadályozó épületeket, építményeket. Ez a hatás nem csak az épített környezetet, hanem a természetet is károsíthatja azzal, hogy a növényzetet, elsősorban a fákat kidönti vagy eltöri. Különösen veszélyes ilyen szempontból a jeges árvíz. </a:t>
            </a:r>
          </a:p>
          <a:p>
            <a:endParaRPr lang="hu-H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p:txBody>
          <a:bodyPr>
            <a:normAutofit fontScale="77500" lnSpcReduction="20000"/>
          </a:bodyPr>
          <a:lstStyle/>
          <a:p>
            <a:r>
              <a:rPr lang="hu-HU" dirty="0"/>
              <a:t>b) Ütőhullám:</a:t>
            </a:r>
          </a:p>
          <a:p>
            <a:pPr algn="just">
              <a:buNone/>
            </a:pPr>
            <a:r>
              <a:rPr lang="hu-HU" dirty="0"/>
              <a:t>	A nagy sebességgel, rövid idő alatt lezúduló hatalmas víztömeg által keltett jelenség. Elsődlegesen duzzasztóművek, különböző típusú töltések és gátak szakadása, sérülése, vagy rombolódása esetén alakulhat ki. Pusztítása a lezúduló víztömeg mennyiségétől és sebességétől függ, képes rövid idő alatt hatalmas pusztítást tenni az épített és természetes környezetben, míg lelassulása után elöntéssel okoz további pusztítást.</a:t>
            </a:r>
          </a:p>
          <a:p>
            <a:pPr algn="just"/>
            <a:r>
              <a:rPr lang="hu-HU" dirty="0"/>
              <a:t>c) Elöntés:</a:t>
            </a:r>
          </a:p>
          <a:p>
            <a:pPr algn="just">
              <a:buNone/>
            </a:pPr>
            <a:r>
              <a:rPr lang="hu-HU" dirty="0"/>
              <a:t>	Az elöntés pusztító hatása több hatás együttes eredőjeként határozható meg, mint: </a:t>
            </a:r>
          </a:p>
          <a:p>
            <a:pPr>
              <a:buNone/>
            </a:pPr>
            <a:r>
              <a:rPr lang="hu-HU" dirty="0"/>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p:txBody>
          <a:bodyPr>
            <a:normAutofit fontScale="92500"/>
          </a:bodyPr>
          <a:lstStyle/>
          <a:p>
            <a:pPr algn="just">
              <a:buNone/>
            </a:pPr>
            <a:r>
              <a:rPr lang="hu-HU" dirty="0"/>
              <a:t>	• </a:t>
            </a:r>
            <a:r>
              <a:rPr lang="hu-HU" b="1" dirty="0"/>
              <a:t>Áztató hatás </a:t>
            </a:r>
            <a:r>
              <a:rPr lang="hu-HU" dirty="0"/>
              <a:t>– az épületszerkezetek anyagminőségétől függően fejti ki pusztító hatását. Nem mindegy, hogy egy épület falazata milyen anyagok felhasználásával készült, hiszen nagyban függ annak állékonysága a víz áztató hatásától. Az ipari és mezőgazdasági termékeket, terményt károsítja, részben vagy egészében használhatatlanná teheti;</a:t>
            </a:r>
          </a:p>
          <a:p>
            <a:pPr>
              <a:buNone/>
            </a:pPr>
            <a:r>
              <a:rPr lang="hu-HU" dirty="0"/>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p:txBody>
          <a:bodyPr>
            <a:normAutofit fontScale="85000" lnSpcReduction="10000"/>
          </a:bodyPr>
          <a:lstStyle/>
          <a:p>
            <a:pPr algn="just">
              <a:buNone/>
            </a:pPr>
            <a:r>
              <a:rPr lang="hu-HU" dirty="0"/>
              <a:t>• </a:t>
            </a:r>
            <a:r>
              <a:rPr lang="hu-HU" b="1" dirty="0"/>
              <a:t>Talajmozgás</a:t>
            </a:r>
            <a:r>
              <a:rPr lang="hu-HU" dirty="0"/>
              <a:t>t idéz elő – a tartósan elöntött területen a víz, a talaj alsóbb rétegeibe beszivárogva fellazíthatja vagy tömörítheti azt. A talaj elveszíti állékonyságát, statikai képességét, így az azon lévő épületek, építmények rájuk nehezedő súlya következtében elcsúszhatnak egymáson, vagy megsüllyedhetnek. Mind az oldalirányú, mind a függőleges mozgás viszont súlyosan károsíthatja az épületeket, építményeket, közműveket, út-, és vasútvonalakat, illetve az ezekhez tartozó műtárgyakat; </a:t>
            </a:r>
          </a:p>
          <a:p>
            <a:pPr>
              <a:buNone/>
            </a:pPr>
            <a:r>
              <a:rPr lang="hu-HU" dirty="0"/>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p:txBody>
          <a:bodyPr>
            <a:normAutofit/>
          </a:bodyPr>
          <a:lstStyle/>
          <a:p>
            <a:pPr algn="just">
              <a:buNone/>
            </a:pPr>
            <a:r>
              <a:rPr lang="hu-HU" dirty="0"/>
              <a:t>• </a:t>
            </a:r>
            <a:r>
              <a:rPr lang="hu-HU" b="1" dirty="0"/>
              <a:t>Vegyszerek bemosódása </a:t>
            </a:r>
            <a:r>
              <a:rPr lang="hu-HU" dirty="0"/>
              <a:t>– elöntés alkalmával az elöntött területen felhasznált vagy tárolt vegyi anyagok a vízben feloldódnak. Ilyenek lehetnek pl. permetezőszerek, különböző irtószerek, műtrágyák, kőolajszármazékok.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p:txBody>
          <a:bodyPr>
            <a:normAutofit/>
          </a:bodyPr>
          <a:lstStyle/>
          <a:p>
            <a:pPr algn="just">
              <a:buNone/>
            </a:pPr>
            <a:r>
              <a:rPr lang="hu-HU" dirty="0"/>
              <a:t>	• </a:t>
            </a:r>
            <a:r>
              <a:rPr lang="hu-HU" b="1" dirty="0"/>
              <a:t>Élőhely pusztulása </a:t>
            </a:r>
            <a:r>
              <a:rPr lang="hu-HU" dirty="0"/>
              <a:t>– a több napig, illetve hetekig tartó elöntés hatására a növényzet nem jut hozzá az életfeltételeihez, az állatok fulladása, meghűlése okoz pusztulást a flóra és fauna egységében. </a:t>
            </a:r>
          </a:p>
          <a:p>
            <a:endParaRPr lang="hu-H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KLÍMAVÁLTOZÁS</a:t>
            </a:r>
          </a:p>
        </p:txBody>
      </p:sp>
      <p:sp>
        <p:nvSpPr>
          <p:cNvPr id="3" name="Tartalom helye 2"/>
          <p:cNvSpPr>
            <a:spLocks noGrp="1"/>
          </p:cNvSpPr>
          <p:nvPr>
            <p:ph idx="1"/>
          </p:nvPr>
        </p:nvSpPr>
        <p:spPr/>
        <p:txBody>
          <a:bodyPr>
            <a:normAutofit fontScale="62500" lnSpcReduction="20000"/>
          </a:bodyPr>
          <a:lstStyle/>
          <a:p>
            <a:pPr algn="just"/>
            <a:r>
              <a:rPr lang="hu-HU" dirty="0"/>
              <a:t>Mindennapi tevékenységeinkhez energiára van szükségünk az energiaszektor is okozója az éghajlatváltozásnak kb.35-40 %-ban) – de az </a:t>
            </a:r>
            <a:r>
              <a:rPr lang="hu-HU" b="1" dirty="0"/>
              <a:t>energiabiztonság</a:t>
            </a:r>
            <a:r>
              <a:rPr lang="hu-HU" dirty="0"/>
              <a:t> és az </a:t>
            </a:r>
            <a:r>
              <a:rPr lang="hu-HU" b="1" dirty="0"/>
              <a:t>éghajlatváltozás</a:t>
            </a:r>
            <a:r>
              <a:rPr lang="hu-HU" dirty="0"/>
              <a:t> szempontjából sem mindegy, mi annak forrása.</a:t>
            </a:r>
          </a:p>
          <a:p>
            <a:pPr algn="just"/>
            <a:r>
              <a:rPr lang="hu-HU" dirty="0"/>
              <a:t>Ma már ismerjük az ökológiai és klímakatasztrófa elkerülésének legfontosabb teendőit, a válságból kivezető utat, de tudjuk azt is, hogy ehhez</a:t>
            </a:r>
            <a:r>
              <a:rPr lang="hu-HU" b="1" dirty="0"/>
              <a:t> sürgős és nagyon drasztikus intézkedésekre van szükség a döntéshozói szinteken és az egyes emberek életvitelében is.</a:t>
            </a:r>
          </a:p>
          <a:p>
            <a:pPr algn="just"/>
            <a:r>
              <a:rPr lang="hu-HU" dirty="0"/>
              <a:t>A </a:t>
            </a:r>
            <a:r>
              <a:rPr lang="hu-HU" b="1" dirty="0"/>
              <a:t>mezőgazdaság</a:t>
            </a:r>
            <a:r>
              <a:rPr lang="hu-HU" dirty="0"/>
              <a:t> nemcsak elszenvedője, de részben okozója is az éghajlatváltozásnak (kb. 25 %-ban), a környezeti problémáknak.</a:t>
            </a:r>
          </a:p>
          <a:p>
            <a:pPr algn="just"/>
            <a:r>
              <a:rPr lang="hu-HU" dirty="0"/>
              <a:t>Miért fontos </a:t>
            </a:r>
            <a:r>
              <a:rPr lang="hu-HU" b="1" dirty="0"/>
              <a:t>táplálkozás</a:t>
            </a:r>
            <a:r>
              <a:rPr lang="hu-HU" dirty="0"/>
              <a:t>unk vizsgálata? Az </a:t>
            </a:r>
            <a:r>
              <a:rPr lang="hu-HU" b="1" dirty="0"/>
              <a:t>élelmiszeripar</a:t>
            </a:r>
            <a:r>
              <a:rPr lang="hu-HU" dirty="0"/>
              <a:t> felel az emberi eredetű </a:t>
            </a:r>
            <a:r>
              <a:rPr lang="hu-HU" b="1" dirty="0"/>
              <a:t>üvegházhatású gázkibocsátás</a:t>
            </a:r>
            <a:r>
              <a:rPr lang="hu-HU" dirty="0"/>
              <a:t> negyedéért. Ráadásul a globális élelmiszer-ellátási láncban a megtermelt élelmiszerek jelentős hányada − mintegy egyharmada – </a:t>
            </a:r>
            <a:r>
              <a:rPr lang="hu-HU" b="1" dirty="0"/>
              <a:t>hulladék</a:t>
            </a:r>
            <a:r>
              <a:rPr lang="hu-HU" dirty="0"/>
              <a:t>ként végzi.</a:t>
            </a:r>
          </a:p>
          <a:p>
            <a:pPr algn="just"/>
            <a:r>
              <a:rPr lang="hu-HU" dirty="0"/>
              <a:t>A klímaváltozás valószínűleg a 21. század legsúlyosabb környezet-egészségügyi problémája, nemcsak világszerte, hanem hazánkban is.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p:txBody>
          <a:bodyPr>
            <a:normAutofit fontScale="77500" lnSpcReduction="20000"/>
          </a:bodyPr>
          <a:lstStyle/>
          <a:p>
            <a:pPr algn="just">
              <a:buNone/>
            </a:pPr>
            <a:r>
              <a:rPr lang="hu-HU" dirty="0"/>
              <a:t>Ezen kívül az elöntött területen, az elpusztult növények, illetve állati tetemek a víz közvetítő hatásaként komoly fertőzésveszélyt jeleníthetnek meg. </a:t>
            </a:r>
          </a:p>
          <a:p>
            <a:pPr algn="just">
              <a:buNone/>
            </a:pPr>
            <a:r>
              <a:rPr lang="hu-HU" dirty="0"/>
              <a:t>A vizek okozta elsődleges veszélyeztetés mellett, a </a:t>
            </a:r>
            <a:r>
              <a:rPr lang="hu-HU" b="1" dirty="0"/>
              <a:t>másodlagos</a:t>
            </a:r>
            <a:r>
              <a:rPr lang="hu-HU" dirty="0"/>
              <a:t> katasztrófatényezők vizsgálata is elengedhetetlen. Ilyen lehet például a hegyoldalakból lezúduló sárlavina és törmelékhalmaz, amelynél a pusztítás mértéke hasonló mértékű lehet, mint a víz által okozott. Hegyvidéki területeken szinte egész falvakat temethet be a föld, a sár. Az elöntések hatására kialakult földcsuszamlások, suvadások, bemosódások és egyéb földtani jelenség hatására kialakulhat egy </a:t>
            </a:r>
            <a:r>
              <a:rPr lang="hu-HU" b="1" dirty="0"/>
              <a:t>harmadrendű</a:t>
            </a:r>
            <a:r>
              <a:rPr lang="hu-HU" dirty="0"/>
              <a:t> veszélyeztetés is, amikor közművek sérülnek meg, például gázcsőszakadás miatt kialakulhat tűzveszély.</a:t>
            </a:r>
          </a:p>
          <a:p>
            <a:endParaRPr lang="hu-H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ALKALMAZKODÁS</a:t>
            </a:r>
          </a:p>
        </p:txBody>
      </p:sp>
      <p:sp>
        <p:nvSpPr>
          <p:cNvPr id="3" name="Tartalom helye 2"/>
          <p:cNvSpPr>
            <a:spLocks noGrp="1"/>
          </p:cNvSpPr>
          <p:nvPr>
            <p:ph idx="1"/>
          </p:nvPr>
        </p:nvSpPr>
        <p:spPr/>
        <p:txBody>
          <a:bodyPr>
            <a:normAutofit fontScale="85000" lnSpcReduction="10000"/>
          </a:bodyPr>
          <a:lstStyle/>
          <a:p>
            <a:pPr algn="just"/>
            <a:r>
              <a:rPr lang="hu-HU" b="1" dirty="0"/>
              <a:t>A tudomány régóta tisztában van azzal kapcsolatban, hogy az általunk okozott éghajlatváltozáshoz </a:t>
            </a:r>
            <a:r>
              <a:rPr lang="hu-HU" b="1" u="sng" dirty="0"/>
              <a:t>muszáj alkalmazkodnunk</a:t>
            </a:r>
            <a:r>
              <a:rPr lang="hu-HU" b="1" dirty="0"/>
              <a:t>, és a természetalapú megoldások ebben nagy segítségünkre lehetnek, miközben számos járulékos hasznot is hordoznak.</a:t>
            </a:r>
          </a:p>
          <a:p>
            <a:pPr algn="just"/>
            <a:r>
              <a:rPr lang="hu-HU" b="1" dirty="0"/>
              <a:t>Azonban a társadalom, és különösen a helyi lakosság támogatása és megértése nélkül nincsen sikeres klímaalkalmazkodás, hisz ők a valódi záloga annak, hogy ezek a mintaterületek a program lezárulta után is megmaradjanak és életképesek legyenek.</a:t>
            </a:r>
            <a:endParaRPr lang="hu-H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VÍZ VISSZATARTÁSA</a:t>
            </a:r>
          </a:p>
        </p:txBody>
      </p:sp>
      <p:sp>
        <p:nvSpPr>
          <p:cNvPr id="3" name="Tartalom helye 2"/>
          <p:cNvSpPr>
            <a:spLocks noGrp="1"/>
          </p:cNvSpPr>
          <p:nvPr>
            <p:ph idx="1"/>
          </p:nvPr>
        </p:nvSpPr>
        <p:spPr/>
        <p:txBody>
          <a:bodyPr/>
          <a:lstStyle/>
          <a:p>
            <a:pPr marL="0" indent="0">
              <a:buNone/>
            </a:pPr>
            <a:r>
              <a:rPr lang="hu-HU" sz="5400" b="1" dirty="0"/>
              <a:t>Minek csináljunk tavat, ha nincs benne állandóan víz?</a:t>
            </a:r>
          </a:p>
          <a:p>
            <a:pPr marL="0" indent="0" algn="just">
              <a:buNone/>
            </a:pPr>
            <a:r>
              <a:rPr lang="hu-HU" sz="2800" dirty="0"/>
              <a:t>A víz visszatartásának egyik leg kézenfekvőbb megoldása a tó kialakítása, akár ideiglenes vízfelszínnel is, mely a vizes élőhelyek megmaradását, vagy visszaállítását is segíti.</a:t>
            </a:r>
          </a:p>
          <a:p>
            <a:endParaRPr lang="hu-H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VÍZ VISSZATARTÁSA</a:t>
            </a:r>
          </a:p>
        </p:txBody>
      </p:sp>
      <p:sp>
        <p:nvSpPr>
          <p:cNvPr id="3" name="Tartalom helye 2"/>
          <p:cNvSpPr>
            <a:spLocks noGrp="1"/>
          </p:cNvSpPr>
          <p:nvPr>
            <p:ph idx="1"/>
          </p:nvPr>
        </p:nvSpPr>
        <p:spPr/>
        <p:txBody>
          <a:bodyPr>
            <a:normAutofit fontScale="62500" lnSpcReduction="20000"/>
          </a:bodyPr>
          <a:lstStyle/>
          <a:p>
            <a:pPr fontAlgn="base">
              <a:buNone/>
            </a:pPr>
            <a:r>
              <a:rPr lang="hu-HU" sz="4500" b="1" dirty="0"/>
              <a:t>A természetre alapozó vízmegtartó megoldások három alapelv érvényesülésével érhetőek el:</a:t>
            </a:r>
          </a:p>
          <a:p>
            <a:pPr fontAlgn="base">
              <a:buNone/>
            </a:pPr>
            <a:endParaRPr lang="hu-HU" b="1" dirty="0"/>
          </a:p>
          <a:p>
            <a:pPr algn="just" fontAlgn="base"/>
            <a:r>
              <a:rPr lang="hu-HU" dirty="0"/>
              <a:t>A vizes élőhelyeket olyan helyen alakítjuk ki, ahol a víz magától, ’</a:t>
            </a:r>
            <a:r>
              <a:rPr lang="hu-HU" dirty="0" err="1"/>
              <a:t>természetesen</a:t>
            </a:r>
            <a:r>
              <a:rPr lang="hu-HU" dirty="0"/>
              <a:t>’ is megjelenik, természetes vagy ember alkotta mélyedésekben, esetleg egykori, lecsapolt vizes élőhelyek területén, ahova kis beavatkozásokkal újra visszakormányozható a víz.</a:t>
            </a:r>
          </a:p>
          <a:p>
            <a:pPr algn="just" fontAlgn="base"/>
            <a:r>
              <a:rPr lang="hu-HU" dirty="0"/>
              <a:t>Ha földmunkára van szükség, a vizes élőhelyeket úgy alakítjuk ki, hogy minél jobban hasonlítson az adott tájra jellemző, ott most is, vagy egykor előforduló természetes vizes élőhelyekre, és minél kevésbé egy ember alkotta tóra. Ezen segít a tájra jellemző alakú, mélységű, szabálytalan partvonalú, váltakozó rézsűhajlású, és váltakozó medermorfológiájú élőhelyek kialakítása.</a:t>
            </a:r>
          </a:p>
          <a:p>
            <a:pPr algn="just" fontAlgn="base"/>
            <a:r>
              <a:rPr lang="hu-HU" dirty="0"/>
              <a:t>A harmadik pedig, hogy a természetesen megjelenő vizeket tartjuk vissza benne, és minél kevésbé támaszkodunk mesterséges vízpótlásra.</a:t>
            </a:r>
          </a:p>
          <a:p>
            <a:endParaRPr lang="hu-H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ANEKDOTA</a:t>
            </a:r>
          </a:p>
        </p:txBody>
      </p:sp>
      <p:sp>
        <p:nvSpPr>
          <p:cNvPr id="3" name="Tartalom helye 2"/>
          <p:cNvSpPr>
            <a:spLocks noGrp="1"/>
          </p:cNvSpPr>
          <p:nvPr>
            <p:ph idx="1"/>
          </p:nvPr>
        </p:nvSpPr>
        <p:spPr/>
        <p:txBody>
          <a:bodyPr>
            <a:normAutofit fontScale="85000" lnSpcReduction="20000"/>
          </a:bodyPr>
          <a:lstStyle/>
          <a:p>
            <a:pPr algn="ctr"/>
            <a:r>
              <a:rPr lang="hu-HU" b="1" dirty="0"/>
              <a:t>Egy anekdota a lakosság pesszimizmusáról az elkészül tó kapcsán:</a:t>
            </a:r>
          </a:p>
          <a:p>
            <a:pPr>
              <a:buNone/>
            </a:pPr>
            <a:r>
              <a:rPr lang="hu-HU" i="1" dirty="0"/>
              <a:t>	„A tervezett tóban soha nem lesz víz.</a:t>
            </a:r>
          </a:p>
          <a:p>
            <a:pPr>
              <a:buNone/>
            </a:pPr>
            <a:r>
              <a:rPr lang="hu-HU" i="1" dirty="0"/>
              <a:t>	Ha lesz is víz, soha nem lesz benne hal.</a:t>
            </a:r>
          </a:p>
          <a:p>
            <a:pPr>
              <a:buNone/>
            </a:pPr>
            <a:r>
              <a:rPr lang="hu-HU" i="1" dirty="0"/>
              <a:t>	Ha lesz is benne hal, nem lesznek rajta madarak.</a:t>
            </a:r>
          </a:p>
          <a:p>
            <a:pPr>
              <a:buNone/>
            </a:pPr>
            <a:r>
              <a:rPr lang="hu-HU" i="1" dirty="0"/>
              <a:t>    Ha mégis sikerül és fürdik benne a vaddisznó és a szarvas, nem fognak benne fürödni gyerekek.</a:t>
            </a:r>
          </a:p>
          <a:p>
            <a:pPr>
              <a:buNone/>
            </a:pPr>
            <a:r>
              <a:rPr lang="hu-HU" i="1" dirty="0"/>
              <a:t>	És ha fürödnek is, soha nem fog beleesni a polgármester.</a:t>
            </a:r>
          </a:p>
          <a:p>
            <a:pPr>
              <a:buNone/>
            </a:pPr>
            <a:r>
              <a:rPr lang="hu-HU" i="1" dirty="0"/>
              <a:t>	Miután minden tényszerűen megtörtént, egy kérdés maradt: miért nem sokkal nagyobb a tó?”</a:t>
            </a:r>
            <a:endParaRPr lang="hu-H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VÍZ VISSZATARTÁSA</a:t>
            </a:r>
          </a:p>
        </p:txBody>
      </p:sp>
      <p:sp>
        <p:nvSpPr>
          <p:cNvPr id="3" name="Tartalom helye 2"/>
          <p:cNvSpPr>
            <a:spLocks noGrp="1"/>
          </p:cNvSpPr>
          <p:nvPr>
            <p:ph idx="1"/>
          </p:nvPr>
        </p:nvSpPr>
        <p:spPr/>
        <p:txBody>
          <a:bodyPr>
            <a:normAutofit/>
          </a:bodyPr>
          <a:lstStyle/>
          <a:p>
            <a:pPr fontAlgn="base">
              <a:buNone/>
            </a:pPr>
            <a:r>
              <a:rPr lang="hu-HU" b="1" dirty="0"/>
              <a:t>   Mit tehetünk, hogy ne egyszerre zúduljon le a víz? – a domb- és hegyvidéki falvak esete</a:t>
            </a:r>
          </a:p>
          <a:p>
            <a:pPr algn="just" fontAlgn="base"/>
            <a:r>
              <a:rPr lang="hu-HU" sz="2800" dirty="0"/>
              <a:t>Hazánk domb- és hegyvidéki falvai gyakran szenvednek a heves zivatarok, felhőszakadások miatt kialakuló villámárvizektől. A hirtelen kialakult árhullámmal lezúduló víz és hordalék jelentős talajlehordáshoz, erózióhoz vezethet és kárt okozhat a mezőgazdasági területekben, az </a:t>
            </a:r>
            <a:r>
              <a:rPr lang="hu-HU" sz="2800" dirty="0" err="1"/>
              <a:t>épületállo-mányban</a:t>
            </a:r>
            <a:r>
              <a:rPr lang="hu-HU" sz="2800" dirty="0"/>
              <a:t>, utakban, kertekben, ingatlanokban.</a:t>
            </a:r>
          </a:p>
          <a:p>
            <a:endParaRPr lang="hu-H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p:txBody>
          <a:bodyPr>
            <a:normAutofit fontScale="70000" lnSpcReduction="20000"/>
          </a:bodyPr>
          <a:lstStyle/>
          <a:p>
            <a:pPr algn="just" fontAlgn="base"/>
            <a:r>
              <a:rPr lang="hu-HU" dirty="0"/>
              <a:t>Az időszakos víztöbblet ellenére a település magasabban fekvő részei nyáron gyakran küzdenek vízhiánnyal (ásott kutakból elmegy a víz), ami a mezőgazdaságot, az ökoszisztémát és a talajvízkészletet is hátrányosan érinti.</a:t>
            </a:r>
          </a:p>
          <a:p>
            <a:pPr algn="just" fontAlgn="base"/>
            <a:r>
              <a:rPr lang="hu-HU" dirty="0"/>
              <a:t>Ezen szélsőségek ellensúlyozására egy a falu adottságait figyelembe vevő természetes vízmegtartó rendszert célszerű kialakítani, mely a felső vízgyűjtőn visszatartja a többletvizet és hordalékot mielőtt az elérné az épített környezetet a falut. A vízmosásokban és a patakvölgyben </a:t>
            </a:r>
            <a:r>
              <a:rPr lang="hu-HU" b="1" dirty="0"/>
              <a:t>fából épített hordalékfogó műtárgyak (fenékküszöb) kiépítésével, az így megtartott vízmennyiség a magasabban fekvő termőföldek és erdők vízháztartását javíthatja. Az iszaplehordást megállíthatja, valamint a hirtelen lezúduló víz sebességét és lassítja. Ezáltal a lezúduló víz nem okoz akkora károkat az épített környezetben, patak mederben.</a:t>
            </a:r>
            <a:endParaRPr lang="hu-HU" dirty="0"/>
          </a:p>
          <a:p>
            <a:endParaRPr lang="hu-H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Természet közeli vízlassító gát:</a:t>
            </a:r>
          </a:p>
        </p:txBody>
      </p:sp>
      <p:pic>
        <p:nvPicPr>
          <p:cNvPr id="2050" name="Picture 2" descr="C:\Users\User\Pictures\Természetközeli gát.jpg"/>
          <p:cNvPicPr>
            <a:picLocks noGrp="1" noChangeAspect="1" noChangeArrowheads="1"/>
          </p:cNvPicPr>
          <p:nvPr>
            <p:ph idx="1"/>
          </p:nvPr>
        </p:nvPicPr>
        <p:blipFill>
          <a:blip r:embed="rId2"/>
          <a:srcRect/>
          <a:stretch>
            <a:fillRect/>
          </a:stretch>
        </p:blipFill>
        <p:spPr bwMode="auto">
          <a:xfrm>
            <a:off x="2214546" y="2143116"/>
            <a:ext cx="4579437" cy="3434577"/>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B632444A-C992-4D23-AC23-BF2BFCBF0E17}"/>
              </a:ext>
            </a:extLst>
          </p:cNvPr>
          <p:cNvSpPr>
            <a:spLocks noGrp="1"/>
          </p:cNvSpPr>
          <p:nvPr>
            <p:ph type="title"/>
          </p:nvPr>
        </p:nvSpPr>
        <p:spPr/>
        <p:txBody>
          <a:bodyPr/>
          <a:lstStyle/>
          <a:p>
            <a:r>
              <a:rPr lang="hu-HU" dirty="0"/>
              <a:t>FAZEKASBODAI ADOTTSÁGOK</a:t>
            </a:r>
          </a:p>
        </p:txBody>
      </p:sp>
      <p:sp>
        <p:nvSpPr>
          <p:cNvPr id="3" name="Tartalom helye 2">
            <a:extLst>
              <a:ext uri="{FF2B5EF4-FFF2-40B4-BE49-F238E27FC236}">
                <a16:creationId xmlns:a16="http://schemas.microsoft.com/office/drawing/2014/main" id="{003110E3-E4A7-4F9A-86D1-F50B5998FE51}"/>
              </a:ext>
            </a:extLst>
          </p:cNvPr>
          <p:cNvSpPr>
            <a:spLocks noGrp="1"/>
          </p:cNvSpPr>
          <p:nvPr>
            <p:ph idx="1"/>
          </p:nvPr>
        </p:nvSpPr>
        <p:spPr/>
        <p:txBody>
          <a:bodyPr>
            <a:normAutofit fontScale="92500" lnSpcReduction="10000"/>
          </a:bodyPr>
          <a:lstStyle/>
          <a:p>
            <a:pPr algn="just"/>
            <a:r>
              <a:rPr lang="hu-HU" dirty="0"/>
              <a:t>A falun átfolyik a </a:t>
            </a:r>
            <a:r>
              <a:rPr lang="hu-HU" dirty="0" err="1"/>
              <a:t>Karasica</a:t>
            </a:r>
            <a:r>
              <a:rPr lang="hu-HU" dirty="0"/>
              <a:t> patak.</a:t>
            </a:r>
          </a:p>
          <a:p>
            <a:pPr algn="just"/>
            <a:r>
              <a:rPr lang="hu-HU" dirty="0"/>
              <a:t>Alkalmanként a térségben jelentkező villámárvizek gondot okoznak.</a:t>
            </a:r>
          </a:p>
          <a:p>
            <a:pPr algn="just"/>
            <a:r>
              <a:rPr lang="hu-HU" dirty="0"/>
              <a:t>Az pozitív, hogy a falu fölött halastavak üzemelnek, melyek csillapítják </a:t>
            </a:r>
            <a:r>
              <a:rPr lang="hu-HU" dirty="0" err="1"/>
              <a:t>Karasica</a:t>
            </a:r>
            <a:r>
              <a:rPr lang="hu-HU" dirty="0"/>
              <a:t> felső vízgyűjtőjén a villámárvizek során jelentkező nagy vízmennyiséget.</a:t>
            </a:r>
          </a:p>
          <a:p>
            <a:pPr algn="just"/>
            <a:r>
              <a:rPr lang="hu-HU" dirty="0"/>
              <a:t>A falu völgyben fekszik, ezért az oldalágakból befolyó vizek is gondot okozhatnak, melyet a halastavak nem tudnak csillapítani.</a:t>
            </a:r>
          </a:p>
          <a:p>
            <a:pPr marL="0" indent="0">
              <a:buNone/>
            </a:pPr>
            <a:endParaRPr lang="hu-HU" dirty="0"/>
          </a:p>
        </p:txBody>
      </p:sp>
    </p:spTree>
    <p:extLst>
      <p:ext uri="{BB962C8B-B14F-4D97-AF65-F5344CB8AC3E}">
        <p14:creationId xmlns:p14="http://schemas.microsoft.com/office/powerpoint/2010/main" val="2678930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C2E6931-4952-4CDD-BBC1-21DC75BFE3DA}"/>
              </a:ext>
            </a:extLst>
          </p:cNvPr>
          <p:cNvSpPr>
            <a:spLocks noGrp="1"/>
          </p:cNvSpPr>
          <p:nvPr>
            <p:ph type="title"/>
          </p:nvPr>
        </p:nvSpPr>
        <p:spPr/>
        <p:txBody>
          <a:bodyPr/>
          <a:lstStyle/>
          <a:p>
            <a:r>
              <a:rPr lang="hu-HU" dirty="0"/>
              <a:t>FAZEKASBODAI ADOTTSÁGOK</a:t>
            </a:r>
          </a:p>
        </p:txBody>
      </p:sp>
      <p:sp>
        <p:nvSpPr>
          <p:cNvPr id="3" name="Tartalom helye 2">
            <a:extLst>
              <a:ext uri="{FF2B5EF4-FFF2-40B4-BE49-F238E27FC236}">
                <a16:creationId xmlns:a16="http://schemas.microsoft.com/office/drawing/2014/main" id="{BCD642A3-21D9-4F82-89C3-8595E3C1C266}"/>
              </a:ext>
            </a:extLst>
          </p:cNvPr>
          <p:cNvSpPr>
            <a:spLocks noGrp="1"/>
          </p:cNvSpPr>
          <p:nvPr>
            <p:ph idx="1"/>
          </p:nvPr>
        </p:nvSpPr>
        <p:spPr/>
        <p:txBody>
          <a:bodyPr>
            <a:normAutofit/>
          </a:bodyPr>
          <a:lstStyle/>
          <a:p>
            <a:r>
              <a:rPr lang="hu-HU" dirty="0"/>
              <a:t>Ezek az </a:t>
            </a:r>
            <a:r>
              <a:rPr lang="hu-HU" dirty="0" err="1"/>
              <a:t>esetenként</a:t>
            </a:r>
            <a:r>
              <a:rPr lang="hu-HU" dirty="0"/>
              <a:t> nagy sebességgel beérkező vizek a nagy mennyiségű víz mellett hordalékot is hoznak (iszap, gallyak, egyéb uszadékok).</a:t>
            </a:r>
          </a:p>
          <a:p>
            <a:r>
              <a:rPr lang="hu-HU" dirty="0"/>
              <a:t>Szabályozatlanul érkeznek a faluba és sok kárt okozhatnak.</a:t>
            </a:r>
          </a:p>
        </p:txBody>
      </p:sp>
    </p:spTree>
    <p:extLst>
      <p:ext uri="{BB962C8B-B14F-4D97-AF65-F5344CB8AC3E}">
        <p14:creationId xmlns:p14="http://schemas.microsoft.com/office/powerpoint/2010/main" val="1987357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64216C0-EBB8-497A-9FFF-4BBEA090252E}"/>
              </a:ext>
            </a:extLst>
          </p:cNvPr>
          <p:cNvSpPr>
            <a:spLocks noGrp="1"/>
          </p:cNvSpPr>
          <p:nvPr>
            <p:ph type="title"/>
          </p:nvPr>
        </p:nvSpPr>
        <p:spPr/>
        <p:txBody>
          <a:bodyPr/>
          <a:lstStyle/>
          <a:p>
            <a:r>
              <a:rPr lang="hu-HU" dirty="0"/>
              <a:t>KLÍMAVÁLTOZÁS</a:t>
            </a:r>
          </a:p>
        </p:txBody>
      </p:sp>
      <p:pic>
        <p:nvPicPr>
          <p:cNvPr id="5" name="Tartalom helye 4">
            <a:extLst>
              <a:ext uri="{FF2B5EF4-FFF2-40B4-BE49-F238E27FC236}">
                <a16:creationId xmlns:a16="http://schemas.microsoft.com/office/drawing/2014/main" id="{FAFED01F-8503-4217-BFCE-2AB01870718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48233" y="1600200"/>
            <a:ext cx="6447533" cy="4525963"/>
          </a:xfrm>
        </p:spPr>
      </p:pic>
    </p:spTree>
    <p:extLst>
      <p:ext uri="{BB962C8B-B14F-4D97-AF65-F5344CB8AC3E}">
        <p14:creationId xmlns:p14="http://schemas.microsoft.com/office/powerpoint/2010/main" val="34673764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5EE10D7-805C-4405-B764-9F5C6283417C}"/>
              </a:ext>
            </a:extLst>
          </p:cNvPr>
          <p:cNvSpPr>
            <a:spLocks noGrp="1"/>
          </p:cNvSpPr>
          <p:nvPr>
            <p:ph type="title"/>
          </p:nvPr>
        </p:nvSpPr>
        <p:spPr/>
        <p:txBody>
          <a:bodyPr/>
          <a:lstStyle/>
          <a:p>
            <a:r>
              <a:rPr lang="hu-HU" dirty="0"/>
              <a:t>LEHETSÉGES MEGOLDÁSOK</a:t>
            </a:r>
          </a:p>
        </p:txBody>
      </p:sp>
      <p:sp>
        <p:nvSpPr>
          <p:cNvPr id="3" name="Tartalom helye 2">
            <a:extLst>
              <a:ext uri="{FF2B5EF4-FFF2-40B4-BE49-F238E27FC236}">
                <a16:creationId xmlns:a16="http://schemas.microsoft.com/office/drawing/2014/main" id="{F4E31F37-584D-448A-AED5-DECE9932057E}"/>
              </a:ext>
            </a:extLst>
          </p:cNvPr>
          <p:cNvSpPr>
            <a:spLocks noGrp="1"/>
          </p:cNvSpPr>
          <p:nvPr>
            <p:ph idx="1"/>
          </p:nvPr>
        </p:nvSpPr>
        <p:spPr/>
        <p:txBody>
          <a:bodyPr/>
          <a:lstStyle/>
          <a:p>
            <a:pPr marL="0" indent="0">
              <a:buNone/>
            </a:pPr>
            <a:r>
              <a:rPr lang="hu-HU" b="1" dirty="0"/>
              <a:t>A gyors beérkezésüket átgondolt lefolyáslassító megoldásokkal meg lehet oldani:</a:t>
            </a:r>
          </a:p>
          <a:p>
            <a:pPr marL="0" indent="0" algn="just">
              <a:buNone/>
            </a:pPr>
            <a:r>
              <a:rPr lang="hu-HU" dirty="0"/>
              <a:t>- Az oldalról a </a:t>
            </a:r>
            <a:r>
              <a:rPr lang="hu-HU" dirty="0" err="1"/>
              <a:t>Karasica</a:t>
            </a:r>
            <a:r>
              <a:rPr lang="hu-HU" dirty="0"/>
              <a:t> patakba befolyó vizeket bevezető árkokba, horhósokba természetes gallygátak építésével a víz szétterülése, a lefolyás lassítása érdekében.</a:t>
            </a:r>
          </a:p>
          <a:p>
            <a:endParaRPr lang="hu-HU" dirty="0"/>
          </a:p>
        </p:txBody>
      </p:sp>
    </p:spTree>
    <p:extLst>
      <p:ext uri="{BB962C8B-B14F-4D97-AF65-F5344CB8AC3E}">
        <p14:creationId xmlns:p14="http://schemas.microsoft.com/office/powerpoint/2010/main" val="29151517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8BD2B9A4-17C5-4260-896C-CCBCDD8A8A0E}"/>
              </a:ext>
            </a:extLst>
          </p:cNvPr>
          <p:cNvSpPr>
            <a:spLocks noGrp="1"/>
          </p:cNvSpPr>
          <p:nvPr>
            <p:ph type="title"/>
          </p:nvPr>
        </p:nvSpPr>
        <p:spPr/>
        <p:txBody>
          <a:bodyPr/>
          <a:lstStyle/>
          <a:p>
            <a:r>
              <a:rPr lang="hu-HU" dirty="0"/>
              <a:t>LEHETSÉGES MEGOLDÁSOK</a:t>
            </a:r>
          </a:p>
        </p:txBody>
      </p:sp>
      <p:sp>
        <p:nvSpPr>
          <p:cNvPr id="3" name="Tartalom helye 2">
            <a:extLst>
              <a:ext uri="{FF2B5EF4-FFF2-40B4-BE49-F238E27FC236}">
                <a16:creationId xmlns:a16="http://schemas.microsoft.com/office/drawing/2014/main" id="{2A02451D-5C9C-4C00-9A7F-F088BF6876F0}"/>
              </a:ext>
            </a:extLst>
          </p:cNvPr>
          <p:cNvSpPr>
            <a:spLocks noGrp="1"/>
          </p:cNvSpPr>
          <p:nvPr>
            <p:ph idx="1"/>
          </p:nvPr>
        </p:nvSpPr>
        <p:spPr>
          <a:xfrm>
            <a:off x="470517" y="1700808"/>
            <a:ext cx="8229600" cy="4525963"/>
          </a:xfrm>
        </p:spPr>
        <p:txBody>
          <a:bodyPr>
            <a:normAutofit/>
          </a:bodyPr>
          <a:lstStyle/>
          <a:p>
            <a:pPr marL="0" indent="0">
              <a:buNone/>
            </a:pPr>
            <a:r>
              <a:rPr lang="hu-HU" dirty="0"/>
              <a:t>- A mezőgazdasági területek művelésének módosításával.</a:t>
            </a:r>
          </a:p>
          <a:p>
            <a:pPr marL="0" indent="0">
              <a:buNone/>
            </a:pPr>
            <a:r>
              <a:rPr lang="hu-HU" dirty="0"/>
              <a:t>- Az erdőterületek a víz lefolyás csökkentését is figyelembe vevő művelésével.</a:t>
            </a:r>
          </a:p>
          <a:p>
            <a:pPr marL="0" indent="0">
              <a:buNone/>
            </a:pPr>
            <a:r>
              <a:rPr lang="hu-HU" dirty="0"/>
              <a:t>- A burkolt felületekről elvezetett vizek út menti szikkasztó árkokba vezetésével. </a:t>
            </a:r>
          </a:p>
        </p:txBody>
      </p:sp>
    </p:spTree>
    <p:extLst>
      <p:ext uri="{BB962C8B-B14F-4D97-AF65-F5344CB8AC3E}">
        <p14:creationId xmlns:p14="http://schemas.microsoft.com/office/powerpoint/2010/main" val="13210143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DAA642D-D731-4566-8B9E-72884BC85E58}"/>
              </a:ext>
            </a:extLst>
          </p:cNvPr>
          <p:cNvSpPr>
            <a:spLocks noGrp="1"/>
          </p:cNvSpPr>
          <p:nvPr>
            <p:ph type="title"/>
          </p:nvPr>
        </p:nvSpPr>
        <p:spPr/>
        <p:txBody>
          <a:bodyPr/>
          <a:lstStyle/>
          <a:p>
            <a:r>
              <a:rPr lang="hu-HU" dirty="0"/>
              <a:t>LEHETSÉGES MEGOLDÁSOK</a:t>
            </a:r>
          </a:p>
        </p:txBody>
      </p:sp>
      <p:pic>
        <p:nvPicPr>
          <p:cNvPr id="5" name="Tartalom helye 4">
            <a:extLst>
              <a:ext uri="{FF2B5EF4-FFF2-40B4-BE49-F238E27FC236}">
                <a16:creationId xmlns:a16="http://schemas.microsoft.com/office/drawing/2014/main" id="{1643E884-1D92-4CCE-91F9-3A0B24B619D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63688" y="2427154"/>
            <a:ext cx="6007019" cy="4156208"/>
          </a:xfrm>
        </p:spPr>
      </p:pic>
      <p:sp>
        <p:nvSpPr>
          <p:cNvPr id="9" name="Szövegdoboz 8">
            <a:extLst>
              <a:ext uri="{FF2B5EF4-FFF2-40B4-BE49-F238E27FC236}">
                <a16:creationId xmlns:a16="http://schemas.microsoft.com/office/drawing/2014/main" id="{B2B55499-95EE-4653-8CAF-0FA855D87CEB}"/>
              </a:ext>
            </a:extLst>
          </p:cNvPr>
          <p:cNvSpPr txBox="1"/>
          <p:nvPr/>
        </p:nvSpPr>
        <p:spPr>
          <a:xfrm>
            <a:off x="457200" y="1484784"/>
            <a:ext cx="8147248" cy="646331"/>
          </a:xfrm>
          <a:prstGeom prst="rect">
            <a:avLst/>
          </a:prstGeom>
          <a:noFill/>
        </p:spPr>
        <p:txBody>
          <a:bodyPr wrap="square">
            <a:spAutoFit/>
          </a:bodyPr>
          <a:lstStyle/>
          <a:p>
            <a:pPr marL="0" indent="0">
              <a:buNone/>
            </a:pPr>
            <a:r>
              <a:rPr lang="hu-HU" dirty="0"/>
              <a:t>- A lakossági csapadékvíz telken belüli teljes, vagy részleges visszatartásával, mely a szárazabb időben locsolásra felhasználható.</a:t>
            </a:r>
          </a:p>
        </p:txBody>
      </p:sp>
    </p:spTree>
    <p:extLst>
      <p:ext uri="{BB962C8B-B14F-4D97-AF65-F5344CB8AC3E}">
        <p14:creationId xmlns:p14="http://schemas.microsoft.com/office/powerpoint/2010/main" val="2331704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VILLÁMÁRVÍZ</a:t>
            </a:r>
          </a:p>
        </p:txBody>
      </p:sp>
      <p:sp>
        <p:nvSpPr>
          <p:cNvPr id="3" name="Tartalom helye 2"/>
          <p:cNvSpPr>
            <a:spLocks noGrp="1"/>
          </p:cNvSpPr>
          <p:nvPr>
            <p:ph idx="1"/>
          </p:nvPr>
        </p:nvSpPr>
        <p:spPr/>
        <p:txBody>
          <a:bodyPr>
            <a:normAutofit fontScale="85000" lnSpcReduction="10000"/>
          </a:bodyPr>
          <a:lstStyle/>
          <a:p>
            <a:pPr algn="ctr">
              <a:buNone/>
            </a:pPr>
            <a:r>
              <a:rPr lang="hu-HU" b="1" dirty="0"/>
              <a:t>A klímaváltozás egyik mindenki által érezhető hatása a villámárvíz</a:t>
            </a:r>
          </a:p>
          <a:p>
            <a:endParaRPr lang="hu-HU" b="1" dirty="0"/>
          </a:p>
          <a:p>
            <a:r>
              <a:rPr lang="hu-HU" dirty="0"/>
              <a:t>Az elmúlt években több villámárvíz (</a:t>
            </a:r>
            <a:r>
              <a:rPr lang="hu-HU" dirty="0" err="1"/>
              <a:t>flash</a:t>
            </a:r>
            <a:r>
              <a:rPr lang="hu-HU" dirty="0"/>
              <a:t> </a:t>
            </a:r>
            <a:r>
              <a:rPr lang="hu-HU" dirty="0" err="1"/>
              <a:t>flood</a:t>
            </a:r>
            <a:r>
              <a:rPr lang="hu-HU" dirty="0"/>
              <a:t>) is előfordult hazánkban, amelyre ugyan a korábbi években is láthattunk már példát, de napjainkban egyre gyakrabban hallunk róla, és tapasztaljuk meg.</a:t>
            </a:r>
          </a:p>
          <a:p>
            <a:r>
              <a:rPr lang="hu-HU" dirty="0"/>
              <a:t>Miért kapták a villám jelzőt, mi az, ami megkülönbözteti őket a „hagyományos” árvizektől? Mi segíti elő a kialakulásukat és milyen hatásai vannak ránk nézve?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p:txBody>
          <a:bodyPr>
            <a:normAutofit fontScale="77500" lnSpcReduction="20000"/>
          </a:bodyPr>
          <a:lstStyle/>
          <a:p>
            <a:pPr fontAlgn="base">
              <a:buNone/>
            </a:pPr>
            <a:r>
              <a:rPr lang="hu-HU" b="1" dirty="0"/>
              <a:t>Mi segíti elő a villámárvizek kialakulását?</a:t>
            </a:r>
          </a:p>
          <a:p>
            <a:pPr algn="just" fontAlgn="base"/>
            <a:r>
              <a:rPr lang="hu-HU" dirty="0"/>
              <a:t>Tömören összefoglalva: nagyon rövid idő alatt nagyon sok csapadék hullik le egy adott területre. Azaz, a villámárvizek jellemzője, hogy térben és időben is meglehetősen koncentráltak. Kialakulásuk és lefutásuk csupán néhány órán keresztül tart, térbeli kiterjedést tekintve pedig 10-200 km2-nyi területre gondolhatunk. Általában meleg légáramlási eseményekhez köthető a jelenség, amikor pár óra alatt több 10 mm csapadék hullik le és ezt nem képes kezelni, befogadni, megfelelően elvezetni a felszín ilyen gyors ütemben. Továbbá jelentős befolyást gyakorol a villámárvizekre a felszínhasználat, a vegetáció típusa és sűrűsége, a talajtípus és a talaj víztartalma, hiszen ezek meghatározó szerepet játszanak a vízelvezetésben.</a:t>
            </a:r>
          </a:p>
          <a:p>
            <a:endParaRPr lang="hu-H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p:txBody>
          <a:bodyPr>
            <a:normAutofit lnSpcReduction="10000"/>
          </a:bodyPr>
          <a:lstStyle/>
          <a:p>
            <a:pPr algn="just"/>
            <a:r>
              <a:rPr lang="hu-HU" dirty="0"/>
              <a:t>Kiemelten veszélyeztetett területek a hegy- és dombvidéki régiók, ahol kisebb vízfolyások találhatóak. Mivel a kis csörgedező patakok medre szűkek, nem képesek arra, hogy a néhány óra alatt több 10 mm-nyi csapadékot elvezessék, ezért szükségszerűen áradás lép fel a területen. Továbbá a domborzati tényező is fokozza az áradás súlyosságát a gravitáció segítségével, és a megnövekedett vízsebesség, és vízmennyiség a károkozást is fokozza.</a:t>
            </a:r>
          </a:p>
          <a:p>
            <a:endParaRPr lang="hu-H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p:txBody>
          <a:bodyPr>
            <a:normAutofit/>
          </a:bodyPr>
          <a:lstStyle/>
          <a:p>
            <a:pPr fontAlgn="base"/>
            <a:r>
              <a:rPr lang="hu-HU" b="1" dirty="0"/>
              <a:t>Milyen hatásokkal jár a villámárvíz?</a:t>
            </a:r>
          </a:p>
          <a:p>
            <a:endParaRPr lang="hu-HU" dirty="0"/>
          </a:p>
        </p:txBody>
      </p:sp>
      <p:pic>
        <p:nvPicPr>
          <p:cNvPr id="4" name="Kép 3" descr="villámárvíz 3.png"/>
          <p:cNvPicPr>
            <a:picLocks noChangeAspect="1"/>
          </p:cNvPicPr>
          <p:nvPr/>
        </p:nvPicPr>
        <p:blipFill>
          <a:blip r:embed="rId2"/>
          <a:stretch>
            <a:fillRect/>
          </a:stretch>
        </p:blipFill>
        <p:spPr>
          <a:xfrm>
            <a:off x="2214546" y="2357430"/>
            <a:ext cx="4786346" cy="334299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pic>
        <p:nvPicPr>
          <p:cNvPr id="4" name="Tartalom helye 3" descr="villámárvíz 2.jfif"/>
          <p:cNvPicPr>
            <a:picLocks noGrp="1" noChangeAspect="1"/>
          </p:cNvPicPr>
          <p:nvPr>
            <p:ph idx="1"/>
          </p:nvPr>
        </p:nvPicPr>
        <p:blipFill>
          <a:blip r:embed="rId2"/>
          <a:stretch>
            <a:fillRect/>
          </a:stretch>
        </p:blipFill>
        <p:spPr>
          <a:xfrm>
            <a:off x="5286380" y="2500306"/>
            <a:ext cx="2024065" cy="2743200"/>
          </a:xfrm>
        </p:spPr>
      </p:pic>
      <p:pic>
        <p:nvPicPr>
          <p:cNvPr id="5" name="Kép 4" descr="villámárvíz 1.jfif"/>
          <p:cNvPicPr>
            <a:picLocks noChangeAspect="1"/>
          </p:cNvPicPr>
          <p:nvPr/>
        </p:nvPicPr>
        <p:blipFill>
          <a:blip r:embed="rId3"/>
          <a:stretch>
            <a:fillRect/>
          </a:stretch>
        </p:blipFill>
        <p:spPr>
          <a:xfrm>
            <a:off x="1928794" y="2500306"/>
            <a:ext cx="2000264" cy="267045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p:txBody>
          <a:bodyPr>
            <a:normAutofit fontScale="70000" lnSpcReduction="20000"/>
          </a:bodyPr>
          <a:lstStyle/>
          <a:p>
            <a:pPr algn="just" fontAlgn="base"/>
            <a:r>
              <a:rPr lang="hu-HU" dirty="0"/>
              <a:t>Ami különösen veszélyessé teszi a villámárvizeket, az a sokat emlegetett gyorsasága – hirtelen alakulnak ki, nagy sebességgel mozognak, azonnali a rombolás. Rendszerint váratlan vendégként „kopogtatnak” a házak ajtaján, amely mögött felkészületlen emberek állnak. A természet megrongálását, rovarok és kisebb állatok pusztulását okozhatja. Utak, hidak, házak rongálódhatnak meg, vagy pusztulhatnak el teljesen; emberek válhatnak hajléktalanná. Mezőgazdasági veszteségek léphetnek fel; fertőzések, betegségek alakulhatnak ki. A károk elhárításának anyagi vonzatával, és az életük során felhalmozott javak elvesztésének pszichológiai traumájával is számolni kell. Különösen a lejtős területeken lehet pusztító hatása: ilyenkor jelentős hordalékszállításra számíthatunk, amely kis talajszemcséktől egészen a nagyobb kőtömbökig, faágakig magával sodorhat mindent.</a:t>
            </a:r>
          </a:p>
          <a:p>
            <a:endParaRPr lang="hu-HU" dirty="0"/>
          </a:p>
        </p:txBody>
      </p:sp>
    </p:spTree>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231</TotalTime>
  <Words>2083</Words>
  <Application>Microsoft Office PowerPoint</Application>
  <PresentationFormat>Diavetítés a képernyőre (4:3 oldalarány)</PresentationFormat>
  <Paragraphs>95</Paragraphs>
  <Slides>32</Slides>
  <Notes>1</Notes>
  <HiddenSlides>0</HiddenSlides>
  <MMClips>0</MMClips>
  <ScaleCrop>false</ScaleCrop>
  <HeadingPairs>
    <vt:vector size="6" baseType="variant">
      <vt:variant>
        <vt:lpstr>Használt betűtípusok</vt:lpstr>
      </vt:variant>
      <vt:variant>
        <vt:i4>2</vt:i4>
      </vt:variant>
      <vt:variant>
        <vt:lpstr>Téma</vt:lpstr>
      </vt:variant>
      <vt:variant>
        <vt:i4>1</vt:i4>
      </vt:variant>
      <vt:variant>
        <vt:lpstr>Diacímek</vt:lpstr>
      </vt:variant>
      <vt:variant>
        <vt:i4>32</vt:i4>
      </vt:variant>
    </vt:vector>
  </HeadingPairs>
  <TitlesOfParts>
    <vt:vector size="35" baseType="lpstr">
      <vt:lpstr>Arial</vt:lpstr>
      <vt:lpstr>Calibri</vt:lpstr>
      <vt:lpstr>Office-téma</vt:lpstr>
      <vt:lpstr>FAZEKASBODA</vt:lpstr>
      <vt:lpstr>KLÍMAVÁLTOZÁS</vt:lpstr>
      <vt:lpstr>KLÍMAVÁLTOZÁS</vt:lpstr>
      <vt:lpstr>VILLÁMÁRVÍZ</vt:lpstr>
      <vt:lpstr>PowerPoint-bemutató</vt:lpstr>
      <vt:lpstr>PowerPoint-bemutató</vt:lpstr>
      <vt:lpstr>PowerPoint-bemutató</vt:lpstr>
      <vt:lpstr>PowerPoint-bemutató</vt:lpstr>
      <vt:lpstr>PowerPoint-bemutató</vt:lpstr>
      <vt:lpstr>PowerPoint-bemutató</vt:lpstr>
      <vt:lpstr>KÁRTÉTEL CSÖKKENTÉS</vt:lpstr>
      <vt:lpstr>KOCKÁZATI TÉRKÉP</vt:lpstr>
      <vt:lpstr>A VILLÁMÁRVIZEK HATÁSAI</vt:lpstr>
      <vt:lpstr>PowerPoint-bemutató</vt:lpstr>
      <vt:lpstr>PowerPoint-bemutató</vt:lpstr>
      <vt:lpstr>PowerPoint-bemutató</vt:lpstr>
      <vt:lpstr>PowerPoint-bemutató</vt:lpstr>
      <vt:lpstr>PowerPoint-bemutató</vt:lpstr>
      <vt:lpstr>PowerPoint-bemutató</vt:lpstr>
      <vt:lpstr>PowerPoint-bemutató</vt:lpstr>
      <vt:lpstr>ALKALMAZKODÁS</vt:lpstr>
      <vt:lpstr>VÍZ VISSZATARTÁSA</vt:lpstr>
      <vt:lpstr>VÍZ VISSZATARTÁSA</vt:lpstr>
      <vt:lpstr>ANEKDOTA</vt:lpstr>
      <vt:lpstr>VÍZ VISSZATARTÁSA</vt:lpstr>
      <vt:lpstr>PowerPoint-bemutató</vt:lpstr>
      <vt:lpstr>Természet közeli vízlassító gát:</vt:lpstr>
      <vt:lpstr>FAZEKASBODAI ADOTTSÁGOK</vt:lpstr>
      <vt:lpstr>FAZEKASBODAI ADOTTSÁGOK</vt:lpstr>
      <vt:lpstr>LEHETSÉGES MEGOLDÁSOK</vt:lpstr>
      <vt:lpstr>LEHETSÉGES MEGOLDÁSOK</vt:lpstr>
      <vt:lpstr>LEHETSÉGES MEGOLDÁSOK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FAZEKASBODA</dc:title>
  <dc:creator>User</dc:creator>
  <cp:lastModifiedBy>Gyöngyi Horzsáné Pomozi</cp:lastModifiedBy>
  <cp:revision>22</cp:revision>
  <dcterms:created xsi:type="dcterms:W3CDTF">2021-12-18T10:03:02Z</dcterms:created>
  <dcterms:modified xsi:type="dcterms:W3CDTF">2021-12-19T10:24:39Z</dcterms:modified>
</cp:coreProperties>
</file>